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4630400" cy="8229600"/>
  <p:notesSz cx="8229600" cy="146304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Barlow" panose="020B0604020202020204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59" d="100"/>
          <a:sy n="59" d="100"/>
        </p:scale>
        <p:origin x="420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828260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2703433"/>
            <a:ext cx="7415927" cy="2057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Predictive Analytics for Cholera Outbreaks and Historical Data (2000–2023)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864037" y="5131118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 smtClean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               Presented </a:t>
            </a: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by </a:t>
            </a:r>
            <a:r>
              <a:rPr lang="en-US" sz="1900" dirty="0" err="1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Huruma</a:t>
            </a: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</a:t>
            </a:r>
            <a:r>
              <a:rPr lang="en-US" sz="1900" dirty="0" smtClean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Innocent </a:t>
            </a:r>
          </a:p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</a:t>
            </a:r>
            <a:r>
              <a:rPr lang="en-US" sz="1900" dirty="0" smtClean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            </a:t>
            </a:r>
          </a:p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</a:t>
            </a:r>
            <a:r>
              <a:rPr lang="en-US" sz="1900" dirty="0" smtClean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               ID:25514</a:t>
            </a:r>
          </a:p>
          <a:p>
            <a:pPr marL="0" indent="0" algn="l">
              <a:lnSpc>
                <a:spcPts val="3100"/>
              </a:lnSpc>
              <a:buNone/>
            </a:pPr>
            <a:endParaRPr lang="en-US" sz="1900" dirty="0" smtClean="0">
              <a:solidFill>
                <a:srgbClr val="E0E4E6"/>
              </a:solidFill>
              <a:latin typeface="Barlow" pitchFamily="34" charset="0"/>
              <a:ea typeface="Barlow" pitchFamily="34" charset="-122"/>
              <a:cs typeface="Barlow" pitchFamily="34" charset="-120"/>
            </a:endParaRPr>
          </a:p>
          <a:p>
            <a:pPr marL="0" indent="0" algn="l">
              <a:lnSpc>
                <a:spcPts val="3100"/>
              </a:lnSpc>
              <a:buNone/>
            </a:pPr>
            <a:r>
              <a:rPr lang="en-US" sz="1900" dirty="0" smtClean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Course</a:t>
            </a: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: Big Data Institution (AUCA)</a:t>
            </a:r>
            <a:endParaRPr lang="en-US" sz="19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415653"/>
            <a:ext cx="8619768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Recommendations &amp; Future Work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864037" y="2718554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Recommendations</a:t>
            </a:r>
            <a:endParaRPr lang="en-US" sz="2150" dirty="0"/>
          </a:p>
        </p:txBody>
      </p:sp>
      <p:sp>
        <p:nvSpPr>
          <p:cNvPr id="4" name="Text 2"/>
          <p:cNvSpPr/>
          <p:nvPr/>
        </p:nvSpPr>
        <p:spPr>
          <a:xfrm>
            <a:off x="864037" y="3308271"/>
            <a:ext cx="615005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Prioritize GTFCC Countries:</a:t>
            </a: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Focus vaccination and WASH programs.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864037" y="4184690"/>
            <a:ext cx="615005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Improve Data Integration:</a:t>
            </a: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Merge health, weather, sanitation, and demographic data.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864037" y="5061109"/>
            <a:ext cx="615005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Use ML for Resource Allocation:</a:t>
            </a: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Direct emergency resources efficiently.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864037" y="5937528"/>
            <a:ext cx="615005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Encourage Real-Time Monitoring:</a:t>
            </a: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Adopt predictive dashboards.</a:t>
            </a:r>
            <a:endParaRPr lang="en-US" sz="1900" dirty="0"/>
          </a:p>
        </p:txBody>
      </p:sp>
      <p:sp>
        <p:nvSpPr>
          <p:cNvPr id="8" name="Text 6"/>
          <p:cNvSpPr/>
          <p:nvPr/>
        </p:nvSpPr>
        <p:spPr>
          <a:xfrm>
            <a:off x="7623929" y="2718554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Future Work</a:t>
            </a:r>
            <a:endParaRPr lang="en-US" sz="2150" dirty="0"/>
          </a:p>
        </p:txBody>
      </p:sp>
      <p:sp>
        <p:nvSpPr>
          <p:cNvPr id="9" name="Text 7"/>
          <p:cNvSpPr/>
          <p:nvPr/>
        </p:nvSpPr>
        <p:spPr>
          <a:xfrm>
            <a:off x="7623929" y="3308271"/>
            <a:ext cx="615005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Predict Future Outbreaks:</a:t>
            </a: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Build models using historical data.</a:t>
            </a:r>
            <a:endParaRPr lang="en-US" sz="1900" dirty="0"/>
          </a:p>
        </p:txBody>
      </p:sp>
      <p:sp>
        <p:nvSpPr>
          <p:cNvPr id="10" name="Text 8"/>
          <p:cNvSpPr/>
          <p:nvPr/>
        </p:nvSpPr>
        <p:spPr>
          <a:xfrm>
            <a:off x="7623929" y="4184690"/>
            <a:ext cx="615005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Identify High-Risk Countries:</a:t>
            </a: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Analyze patterns in outbreak size, CFR, and geography.</a:t>
            </a:r>
            <a:endParaRPr lang="en-US" sz="1900" dirty="0"/>
          </a:p>
        </p:txBody>
      </p:sp>
      <p:sp>
        <p:nvSpPr>
          <p:cNvPr id="11" name="Text 9"/>
          <p:cNvSpPr/>
          <p:nvPr/>
        </p:nvSpPr>
        <p:spPr>
          <a:xfrm>
            <a:off x="7623929" y="5061109"/>
            <a:ext cx="615005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Support Public Health Interventions:</a:t>
            </a: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Provide insights for early planning.</a:t>
            </a:r>
            <a:endParaRPr lang="en-US" sz="1900" dirty="0"/>
          </a:p>
        </p:txBody>
      </p:sp>
      <p:sp>
        <p:nvSpPr>
          <p:cNvPr id="12" name="Text 10"/>
          <p:cNvSpPr/>
          <p:nvPr/>
        </p:nvSpPr>
        <p:spPr>
          <a:xfrm>
            <a:off x="7623929" y="5937528"/>
            <a:ext cx="615005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Demonstrate Value:</a:t>
            </a: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Show ML and data visualization effectiveness in public health.</a:t>
            </a:r>
            <a:endParaRPr lang="en-US" sz="1900" dirty="0"/>
          </a:p>
        </p:txBody>
      </p:sp>
      <p:sp>
        <p:nvSpPr>
          <p:cNvPr id="13" name="Rectangle 12"/>
          <p:cNvSpPr/>
          <p:nvPr/>
        </p:nvSpPr>
        <p:spPr>
          <a:xfrm>
            <a:off x="12888686" y="7609114"/>
            <a:ext cx="1632857" cy="51162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30861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3981926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Thank You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864037" y="5038011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 err="1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Huruma</a:t>
            </a: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</a:t>
            </a:r>
            <a:r>
              <a:rPr lang="en-US" sz="1900" dirty="0" smtClean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Innocent</a:t>
            </a:r>
          </a:p>
          <a:p>
            <a:pPr marL="0" indent="0" algn="l">
              <a:lnSpc>
                <a:spcPts val="3100"/>
              </a:lnSpc>
              <a:buNone/>
            </a:pPr>
            <a:r>
              <a:rPr lang="en-US" sz="1900" dirty="0" smtClean="0">
                <a:solidFill>
                  <a:srgbClr val="E0E4E6"/>
                </a:solidFill>
                <a:latin typeface="Barlow" pitchFamily="34" charset="0"/>
              </a:rPr>
              <a:t>ID: </a:t>
            </a:r>
            <a:r>
              <a:rPr lang="en-US" sz="1900" dirty="0" smtClean="0">
                <a:solidFill>
                  <a:srgbClr val="E0E4E6"/>
                </a:solidFill>
                <a:latin typeface="Barlow" pitchFamily="34" charset="0"/>
              </a:rPr>
              <a:t>25514</a:t>
            </a:r>
          </a:p>
          <a:p>
            <a:pPr>
              <a:lnSpc>
                <a:spcPts val="3100"/>
              </a:lnSpc>
            </a:pPr>
            <a:r>
              <a:rPr lang="en-US" sz="1900" dirty="0" err="1">
                <a:solidFill>
                  <a:srgbClr val="E0E4E6"/>
                </a:solidFill>
                <a:latin typeface="Barlow" pitchFamily="34" charset="0"/>
              </a:rPr>
              <a:t>GitHub:https</a:t>
            </a:r>
            <a:r>
              <a:rPr lang="en-US" sz="1900" dirty="0">
                <a:solidFill>
                  <a:srgbClr val="E0E4E6"/>
                </a:solidFill>
                <a:latin typeface="Barlow" pitchFamily="34" charset="0"/>
              </a:rPr>
              <a:t>://github.com/Huruma1/Cholera-Capstone-</a:t>
            </a:r>
            <a:r>
              <a:rPr lang="en-US" sz="1900" dirty="0" err="1">
                <a:solidFill>
                  <a:srgbClr val="E0E4E6"/>
                </a:solidFill>
                <a:latin typeface="Barlow" pitchFamily="34" charset="0"/>
              </a:rPr>
              <a:t>Project.git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2486179" y="6879380"/>
            <a:ext cx="8268908" cy="8500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100"/>
              </a:lnSpc>
            </a:pPr>
            <a:r>
              <a:rPr lang="en-US" sz="2000" dirty="0">
                <a:solidFill>
                  <a:schemeClr val="bg1"/>
                </a:solidFill>
              </a:rPr>
              <a:t>Let it serve as a reminder that excellence, integrity, </a:t>
            </a:r>
            <a:r>
              <a:rPr lang="en-US" sz="2000" dirty="0" smtClean="0">
                <a:solidFill>
                  <a:schemeClr val="bg1"/>
                </a:solidFill>
              </a:rPr>
              <a:t>and </a:t>
            </a:r>
            <a:r>
              <a:rPr lang="en-US" sz="2000" dirty="0">
                <a:solidFill>
                  <a:schemeClr val="bg1"/>
                </a:solidFill>
              </a:rPr>
              <a:t>commitment matter </a:t>
            </a:r>
            <a:endParaRPr lang="en-US" sz="2000" dirty="0" smtClean="0">
              <a:solidFill>
                <a:schemeClr val="bg1"/>
              </a:solidFill>
            </a:endParaRPr>
          </a:p>
          <a:p>
            <a:pPr>
              <a:lnSpc>
                <a:spcPts val="3100"/>
              </a:lnSpc>
            </a:pPr>
            <a:r>
              <a:rPr lang="en-US" sz="2000" dirty="0" smtClean="0">
                <a:solidFill>
                  <a:schemeClr val="bg1"/>
                </a:solidFill>
              </a:rPr>
              <a:t>                whether </a:t>
            </a:r>
            <a:r>
              <a:rPr lang="en-US" sz="2000" dirty="0">
                <a:solidFill>
                  <a:schemeClr val="bg1"/>
                </a:solidFill>
              </a:rPr>
              <a:t>in data science, public health, or everyday life.</a:t>
            </a:r>
            <a:endParaRPr lang="en-US" sz="1900" dirty="0">
              <a:solidFill>
                <a:schemeClr val="bg1"/>
              </a:solidFill>
            </a:endParaRPr>
          </a:p>
        </p:txBody>
      </p:sp>
      <p:sp>
        <p:nvSpPr>
          <p:cNvPr id="7" name="Shape 4"/>
          <p:cNvSpPr/>
          <p:nvPr/>
        </p:nvSpPr>
        <p:spPr>
          <a:xfrm>
            <a:off x="864037" y="6383417"/>
            <a:ext cx="30480" cy="950357"/>
          </a:xfrm>
          <a:prstGeom prst="rect">
            <a:avLst/>
          </a:prstGeom>
          <a:solidFill>
            <a:srgbClr val="16FFBB"/>
          </a:solidFill>
          <a:ln/>
        </p:spPr>
      </p:sp>
      <p:sp>
        <p:nvSpPr>
          <p:cNvPr id="8" name="Rectangle 7"/>
          <p:cNvSpPr/>
          <p:nvPr/>
        </p:nvSpPr>
        <p:spPr>
          <a:xfrm>
            <a:off x="12768943" y="7696200"/>
            <a:ext cx="1752600" cy="44631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30861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4734758"/>
            <a:ext cx="11463576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Project Introduction: Understanding Cholera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864037" y="5790843"/>
            <a:ext cx="129023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Cholera</a:t>
            </a: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is an acute diarrheal disease caused by </a:t>
            </a:r>
            <a:r>
              <a:rPr lang="en-US" sz="1900" i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Vibrio cholerae</a:t>
            </a: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, transmitted via contaminated water/food. It leads to severe dehydration and can be fatal if untreated.</a:t>
            </a:r>
            <a:endParaRPr lang="en-US" sz="1900" dirty="0"/>
          </a:p>
        </p:txBody>
      </p:sp>
      <p:sp>
        <p:nvSpPr>
          <p:cNvPr id="5" name="Rectangle 4"/>
          <p:cNvSpPr/>
          <p:nvPr/>
        </p:nvSpPr>
        <p:spPr>
          <a:xfrm>
            <a:off x="12812485" y="7576457"/>
            <a:ext cx="1730829" cy="56605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032034"/>
            <a:ext cx="11303675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Problem Statement: The Need for Prediction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864037" y="2211586"/>
            <a:ext cx="129023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Cholera remains a global public health threat, causing thousands of deaths annually, especially in low- and middle-income countries. Traditional reactive responses delay intervention, increasing mortality and spread.</a:t>
            </a:r>
            <a:endParaRPr lang="en-US" sz="1900" dirty="0"/>
          </a:p>
        </p:txBody>
      </p:sp>
      <p:sp>
        <p:nvSpPr>
          <p:cNvPr id="4" name="Shape 2"/>
          <p:cNvSpPr/>
          <p:nvPr/>
        </p:nvSpPr>
        <p:spPr>
          <a:xfrm>
            <a:off x="864037" y="3279338"/>
            <a:ext cx="6327696" cy="1835706"/>
          </a:xfrm>
          <a:prstGeom prst="roundRect">
            <a:avLst>
              <a:gd name="adj" fmla="val 7970"/>
            </a:avLst>
          </a:prstGeom>
          <a:solidFill>
            <a:srgbClr val="0A081B">
              <a:alpha val="75000"/>
            </a:srgbClr>
          </a:solidFill>
          <a:ln w="30480">
            <a:solidFill>
              <a:srgbClr val="16FFBB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833557" y="3279338"/>
            <a:ext cx="121920" cy="1835706"/>
          </a:xfrm>
          <a:prstGeom prst="roundRect">
            <a:avLst>
              <a:gd name="adj" fmla="val 303750"/>
            </a:avLst>
          </a:prstGeom>
          <a:solidFill>
            <a:srgbClr val="16FFBB"/>
          </a:solidFill>
          <a:ln/>
        </p:spPr>
      </p:sp>
      <p:sp>
        <p:nvSpPr>
          <p:cNvPr id="6" name="Text 4"/>
          <p:cNvSpPr/>
          <p:nvPr/>
        </p:nvSpPr>
        <p:spPr>
          <a:xfrm>
            <a:off x="1232773" y="3556635"/>
            <a:ext cx="3432691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Lack of Real-Time Systems</a:t>
            </a:r>
            <a:endParaRPr lang="en-US" sz="2150" dirty="0"/>
          </a:p>
        </p:txBody>
      </p:sp>
      <p:sp>
        <p:nvSpPr>
          <p:cNvPr id="7" name="Text 5"/>
          <p:cNvSpPr/>
          <p:nvPr/>
        </p:nvSpPr>
        <p:spPr>
          <a:xfrm>
            <a:off x="1232773" y="4047649"/>
            <a:ext cx="5681662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No immediate predictive tools for outbreaks.</a:t>
            </a:r>
            <a:endParaRPr lang="en-US" sz="1900" dirty="0"/>
          </a:p>
        </p:txBody>
      </p:sp>
      <p:sp>
        <p:nvSpPr>
          <p:cNvPr id="8" name="Shape 6"/>
          <p:cNvSpPr/>
          <p:nvPr/>
        </p:nvSpPr>
        <p:spPr>
          <a:xfrm>
            <a:off x="7438549" y="3279338"/>
            <a:ext cx="6327815" cy="1835706"/>
          </a:xfrm>
          <a:prstGeom prst="roundRect">
            <a:avLst>
              <a:gd name="adj" fmla="val 7970"/>
            </a:avLst>
          </a:prstGeom>
          <a:solidFill>
            <a:srgbClr val="0A081B">
              <a:alpha val="75000"/>
            </a:srgbClr>
          </a:solidFill>
          <a:ln w="30480">
            <a:solidFill>
              <a:srgbClr val="29DDDA"/>
            </a:solidFill>
            <a:prstDash val="solid"/>
          </a:ln>
        </p:spPr>
      </p:sp>
      <p:sp>
        <p:nvSpPr>
          <p:cNvPr id="9" name="Shape 7"/>
          <p:cNvSpPr/>
          <p:nvPr/>
        </p:nvSpPr>
        <p:spPr>
          <a:xfrm>
            <a:off x="7408069" y="3279338"/>
            <a:ext cx="121920" cy="1835706"/>
          </a:xfrm>
          <a:prstGeom prst="roundRect">
            <a:avLst>
              <a:gd name="adj" fmla="val 303750"/>
            </a:avLst>
          </a:prstGeom>
          <a:solidFill>
            <a:srgbClr val="29DDDA"/>
          </a:solidFill>
          <a:ln/>
        </p:spPr>
      </p:sp>
      <p:sp>
        <p:nvSpPr>
          <p:cNvPr id="10" name="Text 8"/>
          <p:cNvSpPr/>
          <p:nvPr/>
        </p:nvSpPr>
        <p:spPr>
          <a:xfrm>
            <a:off x="7807285" y="3556635"/>
            <a:ext cx="3641408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Insufficient Data Integration</a:t>
            </a:r>
            <a:endParaRPr lang="en-US" sz="2150" dirty="0"/>
          </a:p>
        </p:txBody>
      </p:sp>
      <p:sp>
        <p:nvSpPr>
          <p:cNvPr id="11" name="Text 9"/>
          <p:cNvSpPr/>
          <p:nvPr/>
        </p:nvSpPr>
        <p:spPr>
          <a:xfrm>
            <a:off x="7807285" y="4047649"/>
            <a:ext cx="5681782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Environmental and demographic data are not fully utilized.</a:t>
            </a:r>
            <a:endParaRPr lang="en-US" sz="1900" dirty="0"/>
          </a:p>
        </p:txBody>
      </p:sp>
      <p:sp>
        <p:nvSpPr>
          <p:cNvPr id="12" name="Shape 10"/>
          <p:cNvSpPr/>
          <p:nvPr/>
        </p:nvSpPr>
        <p:spPr>
          <a:xfrm>
            <a:off x="864037" y="5361861"/>
            <a:ext cx="6327696" cy="1835706"/>
          </a:xfrm>
          <a:prstGeom prst="roundRect">
            <a:avLst>
              <a:gd name="adj" fmla="val 7970"/>
            </a:avLst>
          </a:prstGeom>
          <a:solidFill>
            <a:srgbClr val="0A081B">
              <a:alpha val="75000"/>
            </a:srgbClr>
          </a:solidFill>
          <a:ln w="30480">
            <a:solidFill>
              <a:srgbClr val="37A7E7"/>
            </a:solidFill>
            <a:prstDash val="solid"/>
          </a:ln>
        </p:spPr>
      </p:sp>
      <p:sp>
        <p:nvSpPr>
          <p:cNvPr id="13" name="Shape 11"/>
          <p:cNvSpPr/>
          <p:nvPr/>
        </p:nvSpPr>
        <p:spPr>
          <a:xfrm>
            <a:off x="833557" y="5361861"/>
            <a:ext cx="121920" cy="1835706"/>
          </a:xfrm>
          <a:prstGeom prst="roundRect">
            <a:avLst>
              <a:gd name="adj" fmla="val 303750"/>
            </a:avLst>
          </a:prstGeom>
          <a:solidFill>
            <a:srgbClr val="37A7E7"/>
          </a:solidFill>
          <a:ln/>
        </p:spPr>
      </p:sp>
      <p:sp>
        <p:nvSpPr>
          <p:cNvPr id="14" name="Text 12"/>
          <p:cNvSpPr/>
          <p:nvPr/>
        </p:nvSpPr>
        <p:spPr>
          <a:xfrm>
            <a:off x="1232773" y="5639157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Delayed Response</a:t>
            </a:r>
            <a:endParaRPr lang="en-US" sz="2150" dirty="0"/>
          </a:p>
        </p:txBody>
      </p:sp>
      <p:sp>
        <p:nvSpPr>
          <p:cNvPr id="15" name="Text 13"/>
          <p:cNvSpPr/>
          <p:nvPr/>
        </p:nvSpPr>
        <p:spPr>
          <a:xfrm>
            <a:off x="1232773" y="6130171"/>
            <a:ext cx="5681662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Limited surveillance infrastructure hinders quick action.</a:t>
            </a:r>
            <a:endParaRPr lang="en-US" sz="1900" dirty="0"/>
          </a:p>
        </p:txBody>
      </p:sp>
      <p:sp>
        <p:nvSpPr>
          <p:cNvPr id="16" name="Shape 14"/>
          <p:cNvSpPr/>
          <p:nvPr/>
        </p:nvSpPr>
        <p:spPr>
          <a:xfrm>
            <a:off x="7438549" y="5361861"/>
            <a:ext cx="6327815" cy="1835706"/>
          </a:xfrm>
          <a:prstGeom prst="roundRect">
            <a:avLst>
              <a:gd name="adj" fmla="val 7970"/>
            </a:avLst>
          </a:prstGeom>
          <a:solidFill>
            <a:srgbClr val="0A081B">
              <a:alpha val="75000"/>
            </a:srgbClr>
          </a:solidFill>
          <a:ln w="30480">
            <a:solidFill>
              <a:srgbClr val="091231"/>
            </a:solidFill>
            <a:prstDash val="solid"/>
          </a:ln>
        </p:spPr>
      </p:sp>
      <p:sp>
        <p:nvSpPr>
          <p:cNvPr id="17" name="Shape 15"/>
          <p:cNvSpPr/>
          <p:nvPr/>
        </p:nvSpPr>
        <p:spPr>
          <a:xfrm>
            <a:off x="7408069" y="5361861"/>
            <a:ext cx="121920" cy="1835706"/>
          </a:xfrm>
          <a:prstGeom prst="roundRect">
            <a:avLst>
              <a:gd name="adj" fmla="val 303750"/>
            </a:avLst>
          </a:prstGeom>
          <a:solidFill>
            <a:srgbClr val="091231"/>
          </a:solidFill>
          <a:ln/>
        </p:spPr>
      </p:sp>
      <p:sp>
        <p:nvSpPr>
          <p:cNvPr id="18" name="Text 16"/>
          <p:cNvSpPr/>
          <p:nvPr/>
        </p:nvSpPr>
        <p:spPr>
          <a:xfrm>
            <a:off x="7807285" y="5639157"/>
            <a:ext cx="2748439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Targeting Challenges</a:t>
            </a:r>
            <a:endParaRPr lang="en-US" sz="2150" dirty="0"/>
          </a:p>
        </p:txBody>
      </p:sp>
      <p:sp>
        <p:nvSpPr>
          <p:cNvPr id="19" name="Text 17"/>
          <p:cNvSpPr/>
          <p:nvPr/>
        </p:nvSpPr>
        <p:spPr>
          <a:xfrm>
            <a:off x="7807285" y="6130171"/>
            <a:ext cx="5681782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Difficulty in identifying high-risk populations for prevention.</a:t>
            </a:r>
            <a:endParaRPr lang="en-US" sz="1900" dirty="0"/>
          </a:p>
        </p:txBody>
      </p:sp>
      <p:sp>
        <p:nvSpPr>
          <p:cNvPr id="20" name="Rectangle 19"/>
          <p:cNvSpPr/>
          <p:nvPr/>
        </p:nvSpPr>
        <p:spPr>
          <a:xfrm>
            <a:off x="12747171" y="7576457"/>
            <a:ext cx="1796143" cy="57694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4851" y="563047"/>
            <a:ext cx="4538901" cy="5673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Project Objectives</a:t>
            </a:r>
            <a:endParaRPr lang="en-US" sz="35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851" y="1538883"/>
            <a:ext cx="1021199" cy="122551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940243" y="1743075"/>
            <a:ext cx="2269450" cy="2836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Early Warning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1940243" y="2149197"/>
            <a:ext cx="11975306" cy="326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Identify outbreak signals from environmental, demographic, and epidemiological data for rapid intervention.</a:t>
            </a:r>
            <a:endParaRPr lang="en-US" sz="16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851" y="2764393"/>
            <a:ext cx="1021199" cy="122551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940243" y="2968585"/>
            <a:ext cx="2269450" cy="2836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Targeted Prevention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1940243" y="3374708"/>
            <a:ext cx="11975306" cy="326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Prioritize high-risk regions for vaccination, clean water, and public awareness.</a:t>
            </a:r>
            <a:endParaRPr lang="en-US" sz="16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4851" y="3989903"/>
            <a:ext cx="1021199" cy="122551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940243" y="4194096"/>
            <a:ext cx="2433042" cy="2836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Resource Optimization</a:t>
            </a:r>
            <a:endParaRPr lang="en-US" sz="1750" dirty="0"/>
          </a:p>
        </p:txBody>
      </p:sp>
      <p:sp>
        <p:nvSpPr>
          <p:cNvPr id="11" name="Text 6"/>
          <p:cNvSpPr/>
          <p:nvPr/>
        </p:nvSpPr>
        <p:spPr>
          <a:xfrm>
            <a:off x="1940243" y="4600218"/>
            <a:ext cx="11975306" cy="326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Efficiently allocate limited health resources like medicine and personnel.</a:t>
            </a:r>
            <a:endParaRPr lang="en-US" sz="160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4851" y="5215414"/>
            <a:ext cx="1021199" cy="1225510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940243" y="5419606"/>
            <a:ext cx="2269450" cy="2836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Policy Planning</a:t>
            </a:r>
            <a:endParaRPr lang="en-US" sz="1750" dirty="0"/>
          </a:p>
        </p:txBody>
      </p:sp>
      <p:sp>
        <p:nvSpPr>
          <p:cNvPr id="14" name="Text 8"/>
          <p:cNvSpPr/>
          <p:nvPr/>
        </p:nvSpPr>
        <p:spPr>
          <a:xfrm>
            <a:off x="1940243" y="5825728"/>
            <a:ext cx="11975306" cy="326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Support long-term planning by predicting seasonal patterns and climate change impact.</a:t>
            </a:r>
            <a:endParaRPr lang="en-US" sz="160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4851" y="6440924"/>
            <a:ext cx="1021199" cy="1225510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1940243" y="6645116"/>
            <a:ext cx="2861786" cy="2836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Surveillance Enhancement</a:t>
            </a:r>
            <a:endParaRPr lang="en-US" sz="1750" dirty="0"/>
          </a:p>
        </p:txBody>
      </p:sp>
      <p:sp>
        <p:nvSpPr>
          <p:cNvPr id="17" name="Text 10"/>
          <p:cNvSpPr/>
          <p:nvPr/>
        </p:nvSpPr>
        <p:spPr>
          <a:xfrm>
            <a:off x="1940243" y="7051238"/>
            <a:ext cx="11975306" cy="326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Improve real-time surveillance and decision-making through system integration.</a:t>
            </a:r>
            <a:endParaRPr lang="en-US" sz="1600" dirty="0"/>
          </a:p>
        </p:txBody>
      </p:sp>
      <p:sp>
        <p:nvSpPr>
          <p:cNvPr id="18" name="Rectangle 17"/>
          <p:cNvSpPr/>
          <p:nvPr/>
        </p:nvSpPr>
        <p:spPr>
          <a:xfrm>
            <a:off x="12812486" y="7666434"/>
            <a:ext cx="1719943" cy="48696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25066" y="412552"/>
            <a:ext cx="7304246" cy="4167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6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Methodology: Data Collection &amp; Preprocessing</a:t>
            </a:r>
            <a:endParaRPr lang="en-US" sz="2600" dirty="0"/>
          </a:p>
        </p:txBody>
      </p:sp>
      <p:sp>
        <p:nvSpPr>
          <p:cNvPr id="3" name="Text 1"/>
          <p:cNvSpPr/>
          <p:nvPr/>
        </p:nvSpPr>
        <p:spPr>
          <a:xfrm>
            <a:off x="525066" y="1204317"/>
            <a:ext cx="1734145" cy="2083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Step 1: Data Collection</a:t>
            </a:r>
            <a:endParaRPr lang="en-US" sz="1300" dirty="0"/>
          </a:p>
        </p:txBody>
      </p:sp>
      <p:sp>
        <p:nvSpPr>
          <p:cNvPr id="4" name="Text 2"/>
          <p:cNvSpPr/>
          <p:nvPr/>
        </p:nvSpPr>
        <p:spPr>
          <a:xfrm>
            <a:off x="525066" y="1562695"/>
            <a:ext cx="6607135" cy="2400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Source: WHO Cholera Cases &amp; Deaths (2000-2023)</a:t>
            </a:r>
            <a:endParaRPr lang="en-US" sz="1150" dirty="0"/>
          </a:p>
        </p:txBody>
      </p:sp>
      <p:sp>
        <p:nvSpPr>
          <p:cNvPr id="5" name="Text 3"/>
          <p:cNvSpPr/>
          <p:nvPr/>
        </p:nvSpPr>
        <p:spPr>
          <a:xfrm>
            <a:off x="525066" y="1855232"/>
            <a:ext cx="6607135" cy="2400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Format: Structured CSV (1,094 records)</a:t>
            </a:r>
            <a:endParaRPr lang="en-US" sz="1150" dirty="0"/>
          </a:p>
        </p:txBody>
      </p:sp>
      <p:sp>
        <p:nvSpPr>
          <p:cNvPr id="6" name="Text 4"/>
          <p:cNvSpPr/>
          <p:nvPr/>
        </p:nvSpPr>
        <p:spPr>
          <a:xfrm>
            <a:off x="525066" y="2147768"/>
            <a:ext cx="6607135" cy="2400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Variables: Cases, Deaths, CFR, Year, Country, Region, Incidence Rate</a:t>
            </a:r>
            <a:endParaRPr lang="en-US" sz="1150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4676" y="881777"/>
            <a:ext cx="6607135" cy="6754654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525066" y="8371403"/>
            <a:ext cx="2100382" cy="2083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Step 2: Data Preprocessing</a:t>
            </a:r>
            <a:endParaRPr lang="en-US" sz="1300" dirty="0"/>
          </a:p>
        </p:txBody>
      </p:sp>
      <p:sp>
        <p:nvSpPr>
          <p:cNvPr id="9" name="Text 6"/>
          <p:cNvSpPr/>
          <p:nvPr/>
        </p:nvSpPr>
        <p:spPr>
          <a:xfrm>
            <a:off x="525066" y="8804791"/>
            <a:ext cx="13580269" cy="2400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Filled missing values, recalculated CFR, removed outliers (CFR &gt; 50%).</a:t>
            </a:r>
            <a:endParaRPr lang="en-US" sz="1150" dirty="0"/>
          </a:p>
        </p:txBody>
      </p:sp>
      <p:sp>
        <p:nvSpPr>
          <p:cNvPr id="10" name="Text 7"/>
          <p:cNvSpPr/>
          <p:nvPr/>
        </p:nvSpPr>
        <p:spPr>
          <a:xfrm>
            <a:off x="525066" y="9097328"/>
            <a:ext cx="13580269" cy="2400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Converted Year to datetime, created Outbreak_Size labels.</a:t>
            </a:r>
            <a:endParaRPr lang="en-US" sz="1150" dirty="0"/>
          </a:p>
        </p:txBody>
      </p:sp>
      <p:sp>
        <p:nvSpPr>
          <p:cNvPr id="11" name="Text 8"/>
          <p:cNvSpPr/>
          <p:nvPr/>
        </p:nvSpPr>
        <p:spPr>
          <a:xfrm>
            <a:off x="525066" y="9389864"/>
            <a:ext cx="13580269" cy="2400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Encoded categorical regions (WHO Region).</a:t>
            </a:r>
            <a:endParaRPr lang="en-US" sz="1150" dirty="0"/>
          </a:p>
        </p:txBody>
      </p:sp>
      <p:sp>
        <p:nvSpPr>
          <p:cNvPr id="12" name="Rectangle 11"/>
          <p:cNvSpPr/>
          <p:nvPr/>
        </p:nvSpPr>
        <p:spPr>
          <a:xfrm>
            <a:off x="12801600" y="7739743"/>
            <a:ext cx="1741714" cy="40277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923687"/>
            <a:ext cx="10019586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Step 3: Exploratory Data Analysis (EDA)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864037" y="2103239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Trend analysis: Cases over time (2000–2023)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864037" y="2584609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Region-wise fatality comparison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864037" y="3065978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Top 10 countries with highest outbreak totals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864037" y="3547348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Correlation heatmap: Total Cases vs CFR, Deaths, Incidence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864037" y="4220051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- Step 4: Machine Learning Model</a:t>
            </a:r>
            <a:endParaRPr lang="en-US" sz="1900" dirty="0"/>
          </a:p>
        </p:txBody>
      </p:sp>
      <p:sp>
        <p:nvSpPr>
          <p:cNvPr id="8" name="Text 6"/>
          <p:cNvSpPr/>
          <p:nvPr/>
        </p:nvSpPr>
        <p:spPr>
          <a:xfrm>
            <a:off x="864037" y="4892754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· Model: Random Forest Classifier</a:t>
            </a:r>
            <a:endParaRPr lang="en-US" sz="1900" dirty="0"/>
          </a:p>
        </p:txBody>
      </p:sp>
      <p:sp>
        <p:nvSpPr>
          <p:cNvPr id="9" name="Text 7"/>
          <p:cNvSpPr/>
          <p:nvPr/>
        </p:nvSpPr>
        <p:spPr>
          <a:xfrm>
            <a:off x="864037" y="5565458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· Target: Outbreak severity classification (Outbreak_Size)</a:t>
            </a:r>
            <a:endParaRPr lang="en-US" sz="1900" dirty="0"/>
          </a:p>
        </p:txBody>
      </p:sp>
      <p:sp>
        <p:nvSpPr>
          <p:cNvPr id="10" name="Text 8"/>
          <p:cNvSpPr/>
          <p:nvPr/>
        </p:nvSpPr>
        <p:spPr>
          <a:xfrm>
            <a:off x="864037" y="6238161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· Features: Year, CFR, Incidence Rate, Region (encoded)</a:t>
            </a:r>
            <a:endParaRPr lang="en-US" sz="1900" dirty="0"/>
          </a:p>
        </p:txBody>
      </p:sp>
      <p:sp>
        <p:nvSpPr>
          <p:cNvPr id="11" name="Text 9"/>
          <p:cNvSpPr/>
          <p:nvPr/>
        </p:nvSpPr>
        <p:spPr>
          <a:xfrm>
            <a:off x="864037" y="6910864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· </a:t>
            </a:r>
            <a:r>
              <a:rPr lang="en-US" sz="190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Evaluation: Confusion Matrix, Classification Report</a:t>
            </a:r>
            <a:endParaRPr lang="en-US" sz="1900" dirty="0"/>
          </a:p>
        </p:txBody>
      </p:sp>
      <p:sp>
        <p:nvSpPr>
          <p:cNvPr id="12" name="Rectangle 11"/>
          <p:cNvSpPr/>
          <p:nvPr/>
        </p:nvSpPr>
        <p:spPr>
          <a:xfrm>
            <a:off x="12801600" y="7685314"/>
            <a:ext cx="1730829" cy="4572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767483"/>
            <a:ext cx="8909923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Methodology: Analysis &amp; Modeling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864037" y="3070384"/>
            <a:ext cx="5009793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Step 3: Exploratory Data Analysis (EDA)</a:t>
            </a:r>
            <a:endParaRPr lang="en-US" sz="2150" dirty="0"/>
          </a:p>
        </p:txBody>
      </p:sp>
      <p:sp>
        <p:nvSpPr>
          <p:cNvPr id="4" name="Text 2"/>
          <p:cNvSpPr/>
          <p:nvPr/>
        </p:nvSpPr>
        <p:spPr>
          <a:xfrm>
            <a:off x="864037" y="3660100"/>
            <a:ext cx="61500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Trend analysis: Cases over time (2000–2023)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864037" y="4141470"/>
            <a:ext cx="61500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Region-wise fatality comparison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864037" y="4622840"/>
            <a:ext cx="61500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Top 10 countries with highest outbreaks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864037" y="5104209"/>
            <a:ext cx="61500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Correlation heatmap: Cases vs CFR, Deaths, Incidence</a:t>
            </a:r>
            <a:endParaRPr lang="en-US" sz="1900" dirty="0"/>
          </a:p>
        </p:txBody>
      </p:sp>
      <p:sp>
        <p:nvSpPr>
          <p:cNvPr id="8" name="Text 6"/>
          <p:cNvSpPr/>
          <p:nvPr/>
        </p:nvSpPr>
        <p:spPr>
          <a:xfrm>
            <a:off x="7623929" y="3070384"/>
            <a:ext cx="4076581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Step 4: Machine Learning Model</a:t>
            </a:r>
            <a:endParaRPr lang="en-US" sz="2150" dirty="0"/>
          </a:p>
        </p:txBody>
      </p:sp>
      <p:sp>
        <p:nvSpPr>
          <p:cNvPr id="9" name="Text 7"/>
          <p:cNvSpPr/>
          <p:nvPr/>
        </p:nvSpPr>
        <p:spPr>
          <a:xfrm>
            <a:off x="7623929" y="3660100"/>
            <a:ext cx="61500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Model: Random Forest Classifier</a:t>
            </a:r>
            <a:endParaRPr lang="en-US" sz="1900" dirty="0"/>
          </a:p>
        </p:txBody>
      </p:sp>
      <p:sp>
        <p:nvSpPr>
          <p:cNvPr id="10" name="Text 8"/>
          <p:cNvSpPr/>
          <p:nvPr/>
        </p:nvSpPr>
        <p:spPr>
          <a:xfrm>
            <a:off x="7623929" y="4141470"/>
            <a:ext cx="615005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Target: Outbreak severity classification (Outbreak_Size)</a:t>
            </a:r>
            <a:endParaRPr lang="en-US" sz="1900" dirty="0"/>
          </a:p>
        </p:txBody>
      </p:sp>
      <p:sp>
        <p:nvSpPr>
          <p:cNvPr id="11" name="Text 9"/>
          <p:cNvSpPr/>
          <p:nvPr/>
        </p:nvSpPr>
        <p:spPr>
          <a:xfrm>
            <a:off x="7623929" y="5017889"/>
            <a:ext cx="61500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Features: Year, CFR, Incidence Rate, Region</a:t>
            </a:r>
            <a:endParaRPr lang="en-US" sz="1900" dirty="0"/>
          </a:p>
        </p:txBody>
      </p:sp>
      <p:sp>
        <p:nvSpPr>
          <p:cNvPr id="12" name="Text 10"/>
          <p:cNvSpPr/>
          <p:nvPr/>
        </p:nvSpPr>
        <p:spPr>
          <a:xfrm>
            <a:off x="7623929" y="5499259"/>
            <a:ext cx="61500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Evaluation: Confusion Matrix, Classification Report</a:t>
            </a:r>
            <a:endParaRPr lang="en-US" sz="1900" dirty="0"/>
          </a:p>
        </p:txBody>
      </p:sp>
      <p:sp>
        <p:nvSpPr>
          <p:cNvPr id="13" name="Text 11"/>
          <p:cNvSpPr/>
          <p:nvPr/>
        </p:nvSpPr>
        <p:spPr>
          <a:xfrm>
            <a:off x="7623929" y="5980628"/>
            <a:ext cx="61500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Innovation: risk_alert() function and Geo mapping</a:t>
            </a:r>
            <a:endParaRPr lang="en-US" sz="1900" dirty="0"/>
          </a:p>
        </p:txBody>
      </p:sp>
      <p:sp>
        <p:nvSpPr>
          <p:cNvPr id="14" name="Rectangle 13"/>
          <p:cNvSpPr/>
          <p:nvPr/>
        </p:nvSpPr>
        <p:spPr>
          <a:xfrm>
            <a:off x="12768943" y="7641771"/>
            <a:ext cx="1774371" cy="50074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399" cy="788125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8167" y="646390"/>
            <a:ext cx="7540466" cy="12727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Results: Model Performance &amp; Insights</a:t>
            </a:r>
            <a:endParaRPr lang="en-US" sz="4000" dirty="0"/>
          </a:p>
        </p:txBody>
      </p:sp>
      <p:sp>
        <p:nvSpPr>
          <p:cNvPr id="4" name="Text 1"/>
          <p:cNvSpPr/>
          <p:nvPr/>
        </p:nvSpPr>
        <p:spPr>
          <a:xfrm>
            <a:off x="6288167" y="2491859"/>
            <a:ext cx="2545318" cy="3181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Model Performance</a:t>
            </a:r>
            <a:endParaRPr lang="en-US" sz="2000" dirty="0"/>
          </a:p>
        </p:txBody>
      </p:sp>
      <p:sp>
        <p:nvSpPr>
          <p:cNvPr id="5" name="Text 2"/>
          <p:cNvSpPr/>
          <p:nvPr/>
        </p:nvSpPr>
        <p:spPr>
          <a:xfrm>
            <a:off x="6288167" y="3039070"/>
            <a:ext cx="3490793" cy="7329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8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Successfully predicted outbreak severity levels.</a:t>
            </a:r>
            <a:endParaRPr lang="en-US" sz="1800" dirty="0"/>
          </a:p>
        </p:txBody>
      </p:sp>
      <p:sp>
        <p:nvSpPr>
          <p:cNvPr id="6" name="Text 3"/>
          <p:cNvSpPr/>
          <p:nvPr/>
        </p:nvSpPr>
        <p:spPr>
          <a:xfrm>
            <a:off x="6288167" y="3852148"/>
            <a:ext cx="3490793" cy="10994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8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Achieved high precision and recall in multi-class classification.</a:t>
            </a:r>
            <a:endParaRPr lang="en-US" sz="1800" dirty="0"/>
          </a:p>
        </p:txBody>
      </p:sp>
      <p:sp>
        <p:nvSpPr>
          <p:cNvPr id="7" name="Text 4"/>
          <p:cNvSpPr/>
          <p:nvPr/>
        </p:nvSpPr>
        <p:spPr>
          <a:xfrm>
            <a:off x="6288167" y="5031700"/>
            <a:ext cx="3490793" cy="7329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8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Correctly identified most Epidemic and Large outbreaks.</a:t>
            </a:r>
            <a:endParaRPr lang="en-US" sz="1800" dirty="0"/>
          </a:p>
        </p:txBody>
      </p:sp>
      <p:sp>
        <p:nvSpPr>
          <p:cNvPr id="8" name="Text 5"/>
          <p:cNvSpPr/>
          <p:nvPr/>
        </p:nvSpPr>
        <p:spPr>
          <a:xfrm>
            <a:off x="10345460" y="2491859"/>
            <a:ext cx="2545318" cy="3181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Insights from EDA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10345460" y="3039070"/>
            <a:ext cx="3490793" cy="7329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8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Recurrent high-risk countries: DRC, Bangladesh, Yemen.</a:t>
            </a:r>
            <a:endParaRPr lang="en-US" sz="1800" dirty="0"/>
          </a:p>
        </p:txBody>
      </p:sp>
      <p:sp>
        <p:nvSpPr>
          <p:cNvPr id="10" name="Text 7"/>
          <p:cNvSpPr/>
          <p:nvPr/>
        </p:nvSpPr>
        <p:spPr>
          <a:xfrm>
            <a:off x="10345460" y="3852148"/>
            <a:ext cx="3490793" cy="7329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8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Most cholera deaths in GTFCC target countries.</a:t>
            </a:r>
            <a:endParaRPr lang="en-US" sz="1800" dirty="0"/>
          </a:p>
        </p:txBody>
      </p:sp>
      <p:sp>
        <p:nvSpPr>
          <p:cNvPr id="11" name="Text 8"/>
          <p:cNvSpPr/>
          <p:nvPr/>
        </p:nvSpPr>
        <p:spPr>
          <a:xfrm>
            <a:off x="10345460" y="4665226"/>
            <a:ext cx="3490793" cy="7329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8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Some countries show high fatality rates despite low cases.</a:t>
            </a:r>
            <a:endParaRPr lang="en-US" sz="1800" dirty="0"/>
          </a:p>
        </p:txBody>
      </p:sp>
      <p:sp>
        <p:nvSpPr>
          <p:cNvPr id="12" name="Text 9"/>
          <p:cNvSpPr/>
          <p:nvPr/>
        </p:nvSpPr>
        <p:spPr>
          <a:xfrm>
            <a:off x="6288167" y="6188392"/>
            <a:ext cx="3017639" cy="3181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High-Risk Zone Detection</a:t>
            </a:r>
            <a:endParaRPr lang="en-US" sz="2000" dirty="0"/>
          </a:p>
        </p:txBody>
      </p:sp>
      <p:sp>
        <p:nvSpPr>
          <p:cNvPr id="13" name="Text 10"/>
          <p:cNvSpPr/>
          <p:nvPr/>
        </p:nvSpPr>
        <p:spPr>
          <a:xfrm>
            <a:off x="6288167" y="6850142"/>
            <a:ext cx="7540466" cy="7329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8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Custom function highlighted countries like DRC, Somalia, Nigeria, enabling early-warning based on historical trends.</a:t>
            </a:r>
            <a:endParaRPr lang="en-US" sz="1800" dirty="0"/>
          </a:p>
        </p:txBody>
      </p:sp>
      <p:sp>
        <p:nvSpPr>
          <p:cNvPr id="14" name="Rectangle 13"/>
          <p:cNvSpPr/>
          <p:nvPr/>
        </p:nvSpPr>
        <p:spPr>
          <a:xfrm>
            <a:off x="12801600" y="7674429"/>
            <a:ext cx="1752600" cy="47897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6393" y="523637"/>
            <a:ext cx="6002893" cy="5288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Results: Dashboard Highlights</a:t>
            </a:r>
            <a:endParaRPr lang="en-US" sz="3300" dirty="0"/>
          </a:p>
        </p:txBody>
      </p:sp>
      <p:sp>
        <p:nvSpPr>
          <p:cNvPr id="3" name="Text 1"/>
          <p:cNvSpPr/>
          <p:nvPr/>
        </p:nvSpPr>
        <p:spPr>
          <a:xfrm>
            <a:off x="666393" y="1433274"/>
            <a:ext cx="13297614" cy="3045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Dashboard built using </a:t>
            </a:r>
            <a:r>
              <a:rPr lang="en-US" sz="145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Power BI</a:t>
            </a:r>
            <a:r>
              <a:rPr lang="en-US" sz="14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, fully interactive and filterable.</a:t>
            </a:r>
            <a:endParaRPr lang="en-US" sz="1450" dirty="0"/>
          </a:p>
        </p:txBody>
      </p:sp>
      <p:sp>
        <p:nvSpPr>
          <p:cNvPr id="7" name="Text 2"/>
          <p:cNvSpPr/>
          <p:nvPr/>
        </p:nvSpPr>
        <p:spPr>
          <a:xfrm>
            <a:off x="666393" y="6525578"/>
            <a:ext cx="13297614" cy="3045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Global case trends by year</a:t>
            </a:r>
            <a:endParaRPr lang="en-US" sz="1450" dirty="0"/>
          </a:p>
        </p:txBody>
      </p:sp>
      <p:sp>
        <p:nvSpPr>
          <p:cNvPr id="8" name="Text 3"/>
          <p:cNvSpPr/>
          <p:nvPr/>
        </p:nvSpPr>
        <p:spPr>
          <a:xfrm>
            <a:off x="666393" y="6896695"/>
            <a:ext cx="13297614" cy="3045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Region-wise CFR and outbreaks</a:t>
            </a:r>
            <a:endParaRPr lang="en-US" sz="1450" dirty="0"/>
          </a:p>
        </p:txBody>
      </p:sp>
      <p:sp>
        <p:nvSpPr>
          <p:cNvPr id="9" name="Text 4"/>
          <p:cNvSpPr/>
          <p:nvPr/>
        </p:nvSpPr>
        <p:spPr>
          <a:xfrm>
            <a:off x="666393" y="7267813"/>
            <a:ext cx="13297614" cy="3045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Top 10 affected countries</a:t>
            </a:r>
            <a:endParaRPr lang="en-US" sz="1450" dirty="0"/>
          </a:p>
        </p:txBody>
      </p:sp>
      <p:sp>
        <p:nvSpPr>
          <p:cNvPr id="10" name="Text 5"/>
          <p:cNvSpPr/>
          <p:nvPr/>
        </p:nvSpPr>
        <p:spPr>
          <a:xfrm>
            <a:off x="666393" y="7638931"/>
            <a:ext cx="13297614" cy="3045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Target vs Non-target country performance</a:t>
            </a:r>
            <a:endParaRPr lang="en-US" sz="1450" dirty="0"/>
          </a:p>
        </p:txBody>
      </p:sp>
      <p:sp>
        <p:nvSpPr>
          <p:cNvPr id="11" name="Text 6"/>
          <p:cNvSpPr/>
          <p:nvPr/>
        </p:nvSpPr>
        <p:spPr>
          <a:xfrm>
            <a:off x="666393" y="8010049"/>
            <a:ext cx="13297614" cy="3045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Interactive slicers for Year, Region, Country</a:t>
            </a:r>
            <a:endParaRPr lang="en-US" sz="145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857" y="1804390"/>
            <a:ext cx="11440886" cy="4721187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2692743" y="7572375"/>
            <a:ext cx="1817914" cy="55925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733</Words>
  <Application>Microsoft Office PowerPoint</Application>
  <PresentationFormat>Custom</PresentationFormat>
  <Paragraphs>106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Calibri</vt:lpstr>
      <vt:lpstr>Arial</vt:lpstr>
      <vt:lpstr>Spline Sans Bold</vt:lpstr>
      <vt:lpstr>Barlow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lastModifiedBy>DELL</cp:lastModifiedBy>
  <cp:revision>4</cp:revision>
  <dcterms:created xsi:type="dcterms:W3CDTF">2025-08-03T08:51:12Z</dcterms:created>
  <dcterms:modified xsi:type="dcterms:W3CDTF">2025-08-03T13:27:10Z</dcterms:modified>
</cp:coreProperties>
</file>